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57" r:id="rId3"/>
    <p:sldId id="281" r:id="rId4"/>
    <p:sldId id="284" r:id="rId5"/>
    <p:sldId id="287" r:id="rId6"/>
    <p:sldId id="285" r:id="rId7"/>
    <p:sldId id="294" r:id="rId8"/>
    <p:sldId id="283" r:id="rId9"/>
    <p:sldId id="278" r:id="rId10"/>
    <p:sldId id="288" r:id="rId11"/>
    <p:sldId id="289" r:id="rId12"/>
    <p:sldId id="290" r:id="rId13"/>
    <p:sldId id="291" r:id="rId14"/>
    <p:sldId id="293" r:id="rId1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668" y="32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481a8f69a0_3_3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481a8f69a0_3_3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481a8f69a0_3_3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481a8f69a0_3_3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94886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481a8f69a0_3_3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481a8f69a0_3_3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7262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481a8f69a0_3_3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481a8f69a0_3_3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78916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481a8f69a0_3_3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481a8f69a0_3_3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56517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481a8f69a0_3_3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481a8f69a0_3_3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3470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481a8f69a0_3_3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481a8f69a0_3_3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9097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992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dark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1543226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dirty="0">
                <a:latin typeface="Bahnschrift" panose="020B0502040204020203" pitchFamily="34" charset="0"/>
              </a:rPr>
              <a:t>RTX-Explore</a:t>
            </a:r>
            <a:br>
              <a:rPr lang="en" dirty="0"/>
            </a:br>
            <a:r>
              <a:rPr lang="en-US" sz="4800" dirty="0">
                <a:solidFill>
                  <a:srgbClr val="00B0F0"/>
                </a:solidFill>
                <a:latin typeface="Bahnschrift" panose="020B0502040204020203" pitchFamily="34" charset="0"/>
              </a:rPr>
              <a:t>github.com/rtx-on/</a:t>
            </a:r>
            <a:r>
              <a:rPr lang="en-US" sz="4800" dirty="0" err="1">
                <a:solidFill>
                  <a:srgbClr val="00B0F0"/>
                </a:solidFill>
                <a:latin typeface="Bahnschrift" panose="020B0502040204020203" pitchFamily="34" charset="0"/>
              </a:rPr>
              <a:t>rtx</a:t>
            </a:r>
            <a:r>
              <a:rPr lang="en-US" sz="4800" dirty="0">
                <a:solidFill>
                  <a:srgbClr val="00B0F0"/>
                </a:solidFill>
                <a:latin typeface="Bahnschrift" panose="020B0502040204020203" pitchFamily="34" charset="0"/>
              </a:rPr>
              <a:t>-explore</a:t>
            </a:r>
            <a:br>
              <a:rPr lang="en-US" sz="4800" dirty="0">
                <a:solidFill>
                  <a:srgbClr val="00B0F0"/>
                </a:solidFill>
              </a:rPr>
            </a:br>
            <a:br>
              <a:rPr lang="en-US" sz="4800" dirty="0">
                <a:solidFill>
                  <a:srgbClr val="00B0F0"/>
                </a:solidFill>
              </a:rPr>
            </a:br>
            <a:r>
              <a:rPr lang="en-US" sz="4800" dirty="0">
                <a:solidFill>
                  <a:srgbClr val="00B0F0"/>
                </a:solidFill>
              </a:rPr>
              <a:t>	</a:t>
            </a:r>
            <a:r>
              <a:rPr lang="en-US" sz="4800" dirty="0">
                <a:solidFill>
                  <a:srgbClr val="00B0F0"/>
                </a:solidFill>
                <a:latin typeface="Bahnschrift" panose="020B0502040204020203" pitchFamily="34" charset="0"/>
              </a:rPr>
              <a:t>	</a:t>
            </a:r>
            <a:r>
              <a:rPr lang="en-US" sz="3600" b="1" dirty="0">
                <a:latin typeface="Bahnschrift" panose="020B0502040204020203" pitchFamily="34" charset="0"/>
              </a:rPr>
              <a:t>Path Tracer</a:t>
            </a: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3916354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Bahnschrift" panose="020B0502040204020203" pitchFamily="34" charset="0"/>
              </a:rPr>
              <a:t>Liam Dugan · Henry Zhu · Ziad Ben Hadj-Alouane</a:t>
            </a:r>
            <a:endParaRPr dirty="0">
              <a:latin typeface="Bahnschrift" panose="020B0502040204020203" pitchFamily="34" charset="0"/>
            </a:endParaRPr>
          </a:p>
        </p:txBody>
      </p:sp>
      <p:pic>
        <p:nvPicPr>
          <p:cNvPr id="3" name="Picture 2" descr="A close up of a logo&#10;&#10;Description generated with high confidence">
            <a:extLst>
              <a:ext uri="{FF2B5EF4-FFF2-40B4-BE49-F238E27FC236}">
                <a16:creationId xmlns:a16="http://schemas.microsoft.com/office/drawing/2014/main" id="{70B219FF-8836-4A44-8D60-B14B1284FE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5624" y="2341473"/>
            <a:ext cx="1968601" cy="157488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219104" y="-253661"/>
            <a:ext cx="8520600" cy="14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>
                <a:latin typeface="Bahnschrift" panose="020B0502040204020203" pitchFamily="34" charset="0"/>
              </a:rPr>
              <a:t>Closed vs. Open scenes</a:t>
            </a:r>
            <a:endParaRPr sz="4800" dirty="0">
              <a:latin typeface="Bahnschrift" panose="020B0502040204020203" pitchFamily="34" charset="0"/>
            </a:endParaRPr>
          </a:p>
        </p:txBody>
      </p:sp>
      <p:pic>
        <p:nvPicPr>
          <p:cNvPr id="15362" name="Picture 2" descr="https://github.com/rtx-on/rtx-explore/raw/master/Images/graphs/closedopen.png">
            <a:extLst>
              <a:ext uri="{FF2B5EF4-FFF2-40B4-BE49-F238E27FC236}">
                <a16:creationId xmlns:a16="http://schemas.microsoft.com/office/drawing/2014/main" id="{6A40C1B4-AD7E-4048-92E2-FD9A818042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7324" y="1013993"/>
            <a:ext cx="619125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00675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219104" y="-253661"/>
            <a:ext cx="8520600" cy="14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>
                <a:latin typeface="Bahnschrift" panose="020B0502040204020203" pitchFamily="34" charset="0"/>
              </a:rPr>
              <a:t>Special Effects</a:t>
            </a:r>
            <a:endParaRPr sz="4800" dirty="0">
              <a:latin typeface="Bahnschrift" panose="020B0502040204020203" pitchFamily="34" charset="0"/>
            </a:endParaRPr>
          </a:p>
        </p:txBody>
      </p:sp>
      <p:pic>
        <p:nvPicPr>
          <p:cNvPr id="18434" name="Picture 2" descr="https://github.com/rtx-on/rtx-explore/raw/master/Images/graphs/effects.png">
            <a:extLst>
              <a:ext uri="{FF2B5EF4-FFF2-40B4-BE49-F238E27FC236}">
                <a16:creationId xmlns:a16="http://schemas.microsoft.com/office/drawing/2014/main" id="{E7CF8287-F709-4E23-B20F-6D2EC9C449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9605" y="985054"/>
            <a:ext cx="619125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12044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219104" y="-253661"/>
            <a:ext cx="8520600" cy="14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>
                <a:latin typeface="Bahnschrift" panose="020B0502040204020203" pitchFamily="34" charset="0"/>
              </a:rPr>
              <a:t>Material Types</a:t>
            </a:r>
            <a:endParaRPr sz="4800" dirty="0">
              <a:latin typeface="Bahnschrift" panose="020B0502040204020203" pitchFamily="34" charset="0"/>
            </a:endParaRPr>
          </a:p>
        </p:txBody>
      </p:sp>
      <p:pic>
        <p:nvPicPr>
          <p:cNvPr id="17410" name="Picture 2" descr="https://github.com/rtx-on/rtx-explore/raw/master/Images/graphs/mats.png">
            <a:extLst>
              <a:ext uri="{FF2B5EF4-FFF2-40B4-BE49-F238E27FC236}">
                <a16:creationId xmlns:a16="http://schemas.microsoft.com/office/drawing/2014/main" id="{1B8BD6C4-7107-49EC-AB4C-A784612361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3779" y="1054502"/>
            <a:ext cx="619125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92296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219104" y="-253661"/>
            <a:ext cx="8520600" cy="14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>
                <a:latin typeface="Bahnschrift" panose="020B0502040204020203" pitchFamily="34" charset="0"/>
              </a:rPr>
              <a:t>Subsurface Scattering</a:t>
            </a:r>
            <a:endParaRPr sz="4800" dirty="0">
              <a:latin typeface="Bahnschrift" panose="020B0502040204020203" pitchFamily="34" charset="0"/>
            </a:endParaRPr>
          </a:p>
        </p:txBody>
      </p:sp>
      <p:pic>
        <p:nvPicPr>
          <p:cNvPr id="16386" name="Picture 2" descr="https://github.com/rtx-on/rtx-explore/raw/master/Images/graphs/sss.png">
            <a:extLst>
              <a:ext uri="{FF2B5EF4-FFF2-40B4-BE49-F238E27FC236}">
                <a16:creationId xmlns:a16="http://schemas.microsoft.com/office/drawing/2014/main" id="{F87E0A49-46E3-4DA4-813F-A373FE4BA8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3779" y="1025565"/>
            <a:ext cx="619125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77684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0" y="250392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dirty="0">
                <a:latin typeface="Bahnschrift" panose="020B0502040204020203" pitchFamily="34" charset="0"/>
              </a:rPr>
              <a:t>RTX-Explore</a:t>
            </a:r>
            <a:br>
              <a:rPr lang="en" dirty="0"/>
            </a:br>
            <a:r>
              <a:rPr lang="en-US" sz="4800" dirty="0">
                <a:solidFill>
                  <a:srgbClr val="00B0F0"/>
                </a:solidFill>
                <a:latin typeface="Bahnschrift" panose="020B0502040204020203" pitchFamily="34" charset="0"/>
              </a:rPr>
              <a:t>github.com/rtx-on/</a:t>
            </a:r>
            <a:r>
              <a:rPr lang="en-US" sz="4800" dirty="0" err="1">
                <a:solidFill>
                  <a:srgbClr val="00B0F0"/>
                </a:solidFill>
                <a:latin typeface="Bahnschrift" panose="020B0502040204020203" pitchFamily="34" charset="0"/>
              </a:rPr>
              <a:t>rtx</a:t>
            </a:r>
            <a:r>
              <a:rPr lang="en-US" sz="4800" dirty="0">
                <a:solidFill>
                  <a:srgbClr val="00B0F0"/>
                </a:solidFill>
                <a:latin typeface="Bahnschrift" panose="020B0502040204020203" pitchFamily="34" charset="0"/>
              </a:rPr>
              <a:t>-explore</a:t>
            </a:r>
            <a:br>
              <a:rPr lang="en-US" sz="4800" dirty="0">
                <a:solidFill>
                  <a:srgbClr val="00B0F0"/>
                </a:solidFill>
              </a:rPr>
            </a:br>
            <a:br>
              <a:rPr lang="en-US" sz="4800" dirty="0">
                <a:solidFill>
                  <a:srgbClr val="00B0F0"/>
                </a:solidFill>
              </a:rPr>
            </a:br>
            <a:r>
              <a:rPr lang="en-US" sz="4800" dirty="0">
                <a:solidFill>
                  <a:srgbClr val="00B0F0"/>
                </a:solidFill>
              </a:rPr>
              <a:t>	</a:t>
            </a:r>
            <a:r>
              <a:rPr lang="en-US" sz="4800" dirty="0">
                <a:solidFill>
                  <a:srgbClr val="00B0F0"/>
                </a:solidFill>
                <a:latin typeface="Bahnschrift" panose="020B0502040204020203" pitchFamily="34" charset="0"/>
              </a:rPr>
              <a:t>	</a:t>
            </a:r>
            <a:r>
              <a:rPr lang="en-US" sz="3600" b="1" dirty="0">
                <a:latin typeface="Bahnschrift" panose="020B0502040204020203" pitchFamily="34" charset="0"/>
              </a:rPr>
              <a:t>Path Tracer</a:t>
            </a:r>
          </a:p>
        </p:txBody>
      </p:sp>
      <p:pic>
        <p:nvPicPr>
          <p:cNvPr id="3" name="Picture 2" descr="A close up of a logo&#10;&#10;Description generated with high confidence">
            <a:extLst>
              <a:ext uri="{FF2B5EF4-FFF2-40B4-BE49-F238E27FC236}">
                <a16:creationId xmlns:a16="http://schemas.microsoft.com/office/drawing/2014/main" id="{70B219FF-8836-4A44-8D60-B14B1284FE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5616" y="3302172"/>
            <a:ext cx="1968601" cy="1574881"/>
          </a:xfrm>
          <a:prstGeom prst="rect">
            <a:avLst/>
          </a:prstGeom>
        </p:spPr>
      </p:pic>
      <p:sp>
        <p:nvSpPr>
          <p:cNvPr id="7" name="Google Shape;60;p14">
            <a:extLst>
              <a:ext uri="{FF2B5EF4-FFF2-40B4-BE49-F238E27FC236}">
                <a16:creationId xmlns:a16="http://schemas.microsoft.com/office/drawing/2014/main" id="{C5CA43BF-B578-480F-A684-BA8614B1A204}"/>
              </a:ext>
            </a:extLst>
          </p:cNvPr>
          <p:cNvSpPr txBox="1">
            <a:spLocks/>
          </p:cNvSpPr>
          <p:nvPr/>
        </p:nvSpPr>
        <p:spPr>
          <a:xfrm>
            <a:off x="370102" y="-115749"/>
            <a:ext cx="8462198" cy="14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8000" b="1" dirty="0">
                <a:latin typeface="Bahnschrift" panose="020B0502040204020203" pitchFamily="34" charset="0"/>
              </a:rPr>
              <a:t>Thank you! </a:t>
            </a:r>
            <a:endParaRPr lang="en-US" sz="8000"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97522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219104" y="-253661"/>
            <a:ext cx="8520600" cy="14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>
                <a:latin typeface="Bahnschrift" panose="020B0502040204020203" pitchFamily="34" charset="0"/>
              </a:rPr>
              <a:t>What is a Path Tracer?</a:t>
            </a:r>
            <a:endParaRPr sz="4800" dirty="0">
              <a:latin typeface="Bahnschrift" panose="020B0502040204020203" pitchFamily="34" charset="0"/>
            </a:endParaRPr>
          </a:p>
        </p:txBody>
      </p:sp>
      <p:sp>
        <p:nvSpPr>
          <p:cNvPr id="2" name="Arrow: Right 1">
            <a:extLst>
              <a:ext uri="{FF2B5EF4-FFF2-40B4-BE49-F238E27FC236}">
                <a16:creationId xmlns:a16="http://schemas.microsoft.com/office/drawing/2014/main" id="{76620063-2816-41A9-AAF2-01E80E74D09E}"/>
              </a:ext>
            </a:extLst>
          </p:cNvPr>
          <p:cNvSpPr/>
          <p:nvPr/>
        </p:nvSpPr>
        <p:spPr>
          <a:xfrm>
            <a:off x="2576678" y="2629132"/>
            <a:ext cx="1862112" cy="526648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1030" name="Picture 6" descr="https://github.com/rtx-on/rtx-explore/raw/master/Images/final/dispersion.png">
            <a:extLst>
              <a:ext uri="{FF2B5EF4-FFF2-40B4-BE49-F238E27FC236}">
                <a16:creationId xmlns:a16="http://schemas.microsoft.com/office/drawing/2014/main" id="{2BFB317A-A422-4EF9-8BE1-2867D2E50F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8790" y="1134319"/>
            <a:ext cx="4568965" cy="36551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ttps://github.com/rtx-on/rtx-explore/raw/master/Images/explanation.png">
            <a:extLst>
              <a:ext uri="{FF2B5EF4-FFF2-40B4-BE49-F238E27FC236}">
                <a16:creationId xmlns:a16="http://schemas.microsoft.com/office/drawing/2014/main" id="{25B9EB42-F17D-42F5-A06C-EB0003734C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263" y="1311548"/>
            <a:ext cx="2359415" cy="314588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0C78A-6B3D-4405-A80C-4351208DE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https://github.com/rtx-on/rtx-explore/raw/master/Images/final/coffee_right_pan.bmp">
            <a:extLst>
              <a:ext uri="{FF2B5EF4-FFF2-40B4-BE49-F238E27FC236}">
                <a16:creationId xmlns:a16="http://schemas.microsoft.com/office/drawing/2014/main" id="{EA5B95BE-EA2C-41EF-BA08-D43C62A667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34275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04010-5DB4-4109-B4F0-5B680FAF6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218" name="Picture 2" descr="https://github.com/rtx-on/rtx-explore/raw/master/Images/final/reflectiveDragon.bmp">
            <a:extLst>
              <a:ext uri="{FF2B5EF4-FFF2-40B4-BE49-F238E27FC236}">
                <a16:creationId xmlns:a16="http://schemas.microsoft.com/office/drawing/2014/main" id="{BF040049-F17D-4604-8586-6C4EEB4C91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56357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04010-5DB4-4109-B4F0-5B680FAF6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266" name="Picture 2" descr="https://github.com/rtx-on/rtx-explore/raw/master/Images/final/dinosaur_room.bmp">
            <a:extLst>
              <a:ext uri="{FF2B5EF4-FFF2-40B4-BE49-F238E27FC236}">
                <a16:creationId xmlns:a16="http://schemas.microsoft.com/office/drawing/2014/main" id="{AB26240D-99CE-48C4-8D02-5BC9A1EF69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16688" y="0"/>
            <a:ext cx="10287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86495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04010-5DB4-4109-B4F0-5B680FAF64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7163" y="2150850"/>
            <a:ext cx="8520600" cy="84180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4340" name="Picture 4" descr="https://github.com/rtx-on/rtx-explore/raw/master/Images/ms3/reflective_mario.PNG">
            <a:extLst>
              <a:ext uri="{FF2B5EF4-FFF2-40B4-BE49-F238E27FC236}">
                <a16:creationId xmlns:a16="http://schemas.microsoft.com/office/drawing/2014/main" id="{1E8083CE-1858-4810-9AD4-4D5CD628F8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7463" y="336869"/>
            <a:ext cx="3804454" cy="4347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38" name="Picture 2" descr="https://github.com/rtx-on/rtx-explore/raw/master/Images/final/dragon_jade.png">
            <a:extLst>
              <a:ext uri="{FF2B5EF4-FFF2-40B4-BE49-F238E27FC236}">
                <a16:creationId xmlns:a16="http://schemas.microsoft.com/office/drawing/2014/main" id="{8A78B5E3-3D40-4A10-9A9C-250757A717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65785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9566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04010-5DB4-4109-B4F0-5B680FAF6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https://github.com/rtx-on/rtx-explore/raw/master/Images/final/normals.bmp">
            <a:extLst>
              <a:ext uri="{FF2B5EF4-FFF2-40B4-BE49-F238E27FC236}">
                <a16:creationId xmlns:a16="http://schemas.microsoft.com/office/drawing/2014/main" id="{D2CB895E-16AD-4459-85F0-5BBE77C4FC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2087" y="-55703"/>
            <a:ext cx="9283439" cy="5304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270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416398" y="-162045"/>
            <a:ext cx="5752907" cy="14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1" dirty="0">
                <a:latin typeface="Bahnschrift" panose="020B0502040204020203" pitchFamily="34" charset="0"/>
              </a:rPr>
              <a:t>Features</a:t>
            </a:r>
            <a:endParaRPr sz="8000" dirty="0">
              <a:latin typeface="Bahnschrift" panose="020B0502040204020203" pitchFamily="34" charset="0"/>
            </a:endParaRPr>
          </a:p>
        </p:txBody>
      </p:sp>
      <p:sp>
        <p:nvSpPr>
          <p:cNvPr id="3" name="Google Shape;60;p14">
            <a:extLst>
              <a:ext uri="{FF2B5EF4-FFF2-40B4-BE49-F238E27FC236}">
                <a16:creationId xmlns:a16="http://schemas.microsoft.com/office/drawing/2014/main" id="{43E82219-025B-457C-A6A8-39D557E6D092}"/>
              </a:ext>
            </a:extLst>
          </p:cNvPr>
          <p:cNvSpPr txBox="1">
            <a:spLocks/>
          </p:cNvSpPr>
          <p:nvPr/>
        </p:nvSpPr>
        <p:spPr>
          <a:xfrm>
            <a:off x="314154" y="1886670"/>
            <a:ext cx="8870356" cy="30499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742950" indent="-742950" algn="l">
              <a:lnSpc>
                <a:spcPct val="150000"/>
              </a:lnSpc>
              <a:buFont typeface="+mj-lt"/>
              <a:buAutoNum type="arabicPeriod"/>
            </a:pPr>
            <a:r>
              <a:rPr lang="en-US" sz="2400" dirty="0" err="1">
                <a:solidFill>
                  <a:schemeClr val="accent6">
                    <a:lumMod val="75000"/>
                  </a:schemeClr>
                </a:solidFill>
                <a:latin typeface="Bahnschrift" panose="020B0502040204020203" pitchFamily="34" charset="0"/>
              </a:rPr>
              <a:t>glTF</a:t>
            </a:r>
            <a:r>
              <a:rPr lang="en-US" sz="2400" dirty="0">
                <a:latin typeface="Bahnschrift" panose="020B0502040204020203" pitchFamily="34" charset="0"/>
              </a:rPr>
              <a:t> scenes &amp; .</a:t>
            </a:r>
            <a:r>
              <a:rPr lang="en-US" sz="2400" dirty="0" err="1">
                <a:solidFill>
                  <a:schemeClr val="accent6">
                    <a:lumMod val="75000"/>
                  </a:schemeClr>
                </a:solidFill>
                <a:latin typeface="Bahnschrift" panose="020B0502040204020203" pitchFamily="34" charset="0"/>
              </a:rPr>
              <a:t>obj</a:t>
            </a:r>
            <a:r>
              <a:rPr lang="en-US" sz="2400" dirty="0">
                <a:latin typeface="Bahnschrift" panose="020B0502040204020203" pitchFamily="34" charset="0"/>
              </a:rPr>
              <a:t> meshes loading</a:t>
            </a:r>
          </a:p>
          <a:p>
            <a:pPr marL="742950" indent="-742950" algn="l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Bahnschrift" panose="020B0502040204020203" pitchFamily="34" charset="0"/>
              </a:rPr>
              <a:t>Texture</a:t>
            </a:r>
            <a:r>
              <a:rPr lang="en-US" sz="2400" dirty="0">
                <a:latin typeface="Bahnschrift" panose="020B0502040204020203" pitchFamily="34" charset="0"/>
              </a:rPr>
              <a:t> loading &amp; 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Bahnschrift" panose="020B0502040204020203" pitchFamily="34" charset="0"/>
              </a:rPr>
              <a:t>normal mapping</a:t>
            </a:r>
          </a:p>
          <a:p>
            <a:pPr marL="742950" indent="-742950" algn="l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Bahnschrift" panose="020B0502040204020203" pitchFamily="34" charset="0"/>
              </a:rPr>
              <a:t>Materials</a:t>
            </a:r>
            <a:r>
              <a:rPr lang="en-US" sz="2400" dirty="0">
                <a:solidFill>
                  <a:schemeClr val="tx1"/>
                </a:solidFill>
                <a:latin typeface="Bahnschrift" panose="020B0502040204020203" pitchFamily="34" charset="0"/>
              </a:rPr>
              <a:t> - </a:t>
            </a:r>
            <a:r>
              <a:rPr lang="en-US" sz="2400" dirty="0">
                <a:latin typeface="Bahnschrift" panose="020B0502040204020203" pitchFamily="34" charset="0"/>
              </a:rPr>
              <a:t>Diffuse/specular/dispersive/</a:t>
            </a:r>
            <a:r>
              <a:rPr lang="en-US" sz="2400" dirty="0" err="1">
                <a:latin typeface="Bahnschrift" panose="020B0502040204020203" pitchFamily="34" charset="0"/>
              </a:rPr>
              <a:t>transmittive</a:t>
            </a:r>
            <a:endParaRPr lang="en-US" sz="2400" dirty="0">
              <a:latin typeface="Bahnschrift" panose="020B0502040204020203" pitchFamily="34" charset="0"/>
            </a:endParaRPr>
          </a:p>
          <a:p>
            <a:pPr marL="742950" indent="-742950" algn="l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Bahnschrift" panose="020B0502040204020203" pitchFamily="34" charset="0"/>
              </a:rPr>
              <a:t>Subsurface Scattering</a:t>
            </a:r>
          </a:p>
          <a:p>
            <a:pPr marL="742950" indent="-742950" algn="l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latin typeface="Bahnschrift" panose="020B0502040204020203" pitchFamily="34" charset="0"/>
              </a:rPr>
              <a:t>Scene Building with 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Bahnschrift" panose="020B0502040204020203" pitchFamily="34" charset="0"/>
              </a:rPr>
              <a:t>GUI</a:t>
            </a:r>
          </a:p>
          <a:p>
            <a:pPr marL="742950" indent="-742950" algn="l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Bahnschrift" panose="020B0502040204020203" pitchFamily="34" charset="0"/>
              </a:rPr>
              <a:t>Anti-aliasing </a:t>
            </a:r>
            <a:r>
              <a:rPr lang="en-US" sz="2400" dirty="0">
                <a:solidFill>
                  <a:schemeClr val="tx1"/>
                </a:solidFill>
                <a:latin typeface="Bahnschrift" panose="020B0502040204020203" pitchFamily="34" charset="0"/>
              </a:rPr>
              <a:t>&amp;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Bahnschrift" panose="020B0502040204020203" pitchFamily="34" charset="0"/>
              </a:rPr>
              <a:t> depth of field</a:t>
            </a:r>
          </a:p>
          <a:p>
            <a:pPr marL="742950" indent="-742950" algn="l">
              <a:buFont typeface="+mj-lt"/>
              <a:buAutoNum type="arabicPeriod"/>
            </a:pPr>
            <a:endParaRPr lang="en-US" sz="3200" dirty="0">
              <a:latin typeface="Bahnschrift" panose="020B0502040204020203" pitchFamily="34" charset="0"/>
            </a:endParaRPr>
          </a:p>
          <a:p>
            <a:pPr marL="742950" indent="-742950" algn="l">
              <a:buFont typeface="+mj-lt"/>
              <a:buAutoNum type="arabicPeriod"/>
            </a:pPr>
            <a:endParaRPr lang="en-US" sz="3200"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91502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439386" y="1719823"/>
            <a:ext cx="8294915" cy="14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l"/>
            <a:r>
              <a:rPr lang="en-US" sz="8000" b="1" dirty="0">
                <a:latin typeface="Bahnschrift" panose="020B0502040204020203" pitchFamily="34" charset="0"/>
              </a:rPr>
              <a:t>Live Demo: Release Code at </a:t>
            </a:r>
            <a:br>
              <a:rPr lang="en-US" sz="8000" b="1" dirty="0">
                <a:latin typeface="Bahnschrift" panose="020B0502040204020203" pitchFamily="34" charset="0"/>
              </a:rPr>
            </a:br>
            <a:r>
              <a:rPr lang="en-US" sz="5400" b="1" dirty="0">
                <a:solidFill>
                  <a:srgbClr val="00B0F0"/>
                </a:solidFill>
                <a:latin typeface="Bahnschrift" panose="020B0502040204020203" pitchFamily="34" charset="0"/>
              </a:rPr>
              <a:t>github.com/</a:t>
            </a:r>
            <a:r>
              <a:rPr lang="en-US" sz="5400" b="1" dirty="0" err="1">
                <a:solidFill>
                  <a:srgbClr val="00B0F0"/>
                </a:solidFill>
                <a:latin typeface="Bahnschrift" panose="020B0502040204020203" pitchFamily="34" charset="0"/>
              </a:rPr>
              <a:t>rtx</a:t>
            </a:r>
            <a:r>
              <a:rPr lang="en-US" sz="5400" b="1" dirty="0">
                <a:solidFill>
                  <a:srgbClr val="00B0F0"/>
                </a:solidFill>
                <a:latin typeface="Bahnschrift" panose="020B0502040204020203" pitchFamily="34" charset="0"/>
              </a:rPr>
              <a:t>-on/</a:t>
            </a:r>
            <a:r>
              <a:rPr lang="en-US" sz="5400" b="1" dirty="0" err="1">
                <a:solidFill>
                  <a:srgbClr val="00B0F0"/>
                </a:solidFill>
                <a:latin typeface="Bahnschrift" panose="020B0502040204020203" pitchFamily="34" charset="0"/>
              </a:rPr>
              <a:t>rtx</a:t>
            </a:r>
            <a:r>
              <a:rPr lang="en-US" sz="5400" b="1" dirty="0">
                <a:solidFill>
                  <a:srgbClr val="00B0F0"/>
                </a:solidFill>
                <a:latin typeface="Bahnschrift" panose="020B0502040204020203" pitchFamily="34" charset="0"/>
              </a:rPr>
              <a:t>-explore/releases</a:t>
            </a:r>
            <a:endParaRPr sz="8000" dirty="0">
              <a:solidFill>
                <a:srgbClr val="00B0F0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9662087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70</Words>
  <Application>Microsoft Office PowerPoint</Application>
  <PresentationFormat>On-screen Show (16:9)</PresentationFormat>
  <Paragraphs>17</Paragraphs>
  <Slides>14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Bahnschrift</vt:lpstr>
      <vt:lpstr>Simple Dark</vt:lpstr>
      <vt:lpstr>RTX-Explore github.com/rtx-on/rtx-explore    Path Tracer</vt:lpstr>
      <vt:lpstr>What is a Path Tracer?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Features</vt:lpstr>
      <vt:lpstr>Live Demo: Release Code at  github.com/rtx-on/rtx-explore/releases</vt:lpstr>
      <vt:lpstr>Closed vs. Open scenes</vt:lpstr>
      <vt:lpstr>Special Effects</vt:lpstr>
      <vt:lpstr>Material Types</vt:lpstr>
      <vt:lpstr>Subsurface Scattering</vt:lpstr>
      <vt:lpstr>RTX-Explore github.com/rtx-on/rtx-explore    Path Tracer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RTX-Explore DXR Path Tracer</dc:title>
  <cp:lastModifiedBy>Ben Hadj-Alouane, Ziad</cp:lastModifiedBy>
  <cp:revision>5</cp:revision>
  <dcterms:modified xsi:type="dcterms:W3CDTF">2018-12-10T04:00:07Z</dcterms:modified>
</cp:coreProperties>
</file>